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79B00-D322-45BC-8062-987B3429D24B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EF09C-ECCD-4BA4-8909-B24FDFAF6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70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108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065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6428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75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29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69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870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627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543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892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04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631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15C8D-703D-4BCF-AAD0-A642C15F60A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30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15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1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174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43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87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27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5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72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82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29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47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3AE8C-7AAA-4498-BBF2-F11D46B085E6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A0E-07B2-4D28-81CC-865C454BA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02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2" name="Прямоугольник 11"/>
          <p:cNvSpPr/>
          <p:nvPr/>
        </p:nvSpPr>
        <p:spPr>
          <a:xfrm>
            <a:off x="1487706" y="2316661"/>
            <a:ext cx="90440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ТЕОРЕТИЧЕСКИЕ ОСНОВЫ МЕТРОЛОГИИ</a:t>
            </a:r>
            <a:endParaRPr lang="ru-RU" altLang="ru-RU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27197" y="5328373"/>
            <a:ext cx="87909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Преподаватель:</a:t>
            </a:r>
            <a:endParaRPr lang="ru-RU" altLang="ru-RU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altLang="ru-RU" sz="1000" b="1" dirty="0">
              <a:solidFill>
                <a:srgbClr val="99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2400" b="1" dirty="0" smtClean="0">
                <a:solidFill>
                  <a:srgbClr val="84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Черкашина Галина Алексеевна</a:t>
            </a:r>
            <a:endParaRPr lang="ru-RU" altLang="ru-RU" sz="2400" b="1" dirty="0">
              <a:solidFill>
                <a:srgbClr val="841E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4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3126620" y="760492"/>
            <a:ext cx="534088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Краткая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 метрологии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6138" y="1513091"/>
            <a:ext cx="107793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России в древности единицами измерения длины были пядь, локоть. Локоть как единица измерения применялся во многих государствах (Вавилон, Египет). Естественно размер локтя был различным. 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основных мер длины в России долгое время была сажень (упоминается в летописях начала Х в.). Размер ее не был постоянным: были известны простая сажень, косая, казенная сажень и др. По указу Петра </a:t>
            </a: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русские меры длины были согласованы с английскими (~ 1725 г.). </a:t>
            </a:r>
          </a:p>
        </p:txBody>
      </p:sp>
    </p:spTree>
    <p:extLst>
      <p:ext uri="{BB962C8B-B14F-4D97-AF65-F5344CB8AC3E}">
        <p14:creationId xmlns:p14="http://schemas.microsoft.com/office/powerpoint/2010/main" val="14541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3126620" y="760492"/>
            <a:ext cx="534088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Краткая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 метрологии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1307" y="1720840"/>
            <a:ext cx="1072661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1835 г. Николай </a:t>
            </a:r>
            <a:r>
              <a:rPr lang="en-US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«Указе правительствующему Сенату» утвердил сажень в качестве основной меры длины в России, а за основную единицу массы был принят образцовый фунт – кубический дюйм воды при температуре 13,3 градуса по Реомюру в безвоздушном пространстве (фунт равнялся 409,51241 г). Также в России использовались также аршин (0,7112 м) и верста (в разные времена ее размер был различным, 500 саженей – 1,0668 км).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поддержания единства установленных мер существовали эталонные (образцовые) меры, которые находились в храмах и церквях. </a:t>
            </a:r>
          </a:p>
        </p:txBody>
      </p:sp>
    </p:spTree>
    <p:extLst>
      <p:ext uri="{BB962C8B-B14F-4D97-AF65-F5344CB8AC3E}">
        <p14:creationId xmlns:p14="http://schemas.microsoft.com/office/powerpoint/2010/main" val="35726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3126620" y="760492"/>
            <a:ext cx="534088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Краткая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 метрологии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50631" y="1453039"/>
            <a:ext cx="10744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1849 г. была издана первая научно–учебная книга Ф.И. Петрушевского «Общая метрология» (в двух частях), по которой учились первые поколения русских метрологов. Важным этапом в развитии русской метрологии явилось подписание Россией метрической конвенции 20 мая 1875 г. </a:t>
            </a:r>
            <a:endParaRPr lang="ru-RU" sz="2400" spc="25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этом же году была создана Международная организация мер и весов (МОМВ), которая расположилась в г. Севре (близ Парижа, Франция). Ученые России активно принимали участие в работе этой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4243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4" name="Прямоугольник 3"/>
          <p:cNvSpPr/>
          <p:nvPr/>
        </p:nvSpPr>
        <p:spPr>
          <a:xfrm>
            <a:off x="1512917" y="2061556"/>
            <a:ext cx="845004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Благодарю </a:t>
            </a:r>
          </a:p>
          <a:p>
            <a:pPr algn="ctr"/>
            <a:r>
              <a:rPr lang="ru-RU" sz="60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за внимание!</a:t>
            </a:r>
            <a:endParaRPr lang="ru-RU" sz="60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047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1171271" y="2395744"/>
            <a:ext cx="7864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ru-RU" sz="24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b="1" spc="18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spc="1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4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b="1" spc="19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 spc="8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4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понятия и определения метрологии</a:t>
            </a:r>
            <a:endParaRPr lang="ru-RU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Краткая </a:t>
            </a:r>
            <a:r>
              <a:rPr lang="ru-RU" sz="24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метрологии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0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3028211" y="760492"/>
            <a:ext cx="5502532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spc="18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spc="1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8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spc="19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spc="8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1984" y="1516805"/>
            <a:ext cx="101639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-7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2400" b="1" spc="-3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400" b="1" spc="-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</a:t>
            </a:r>
            <a:r>
              <a:rPr lang="ru-RU" sz="2400" b="1" spc="-4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400" b="1" spc="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2400" b="1" spc="-1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</a:t>
            </a:r>
            <a:r>
              <a:rPr lang="ru-RU" sz="2400" b="1" spc="7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spc="-3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spc="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2400" b="1" spc="-3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b="1" spc="-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sz="2400" b="1" spc="-6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spc="-35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400" b="1" spc="-25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b="1" spc="-3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400" b="1" spc="25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400" b="1" spc="-4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2400" b="1" spc="7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400" b="1" spc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2400" b="1" spc="-4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2400" b="1" spc="-3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400" b="1" spc="16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sz="24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400" b="1" spc="-4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400" b="1" spc="3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2400" b="1" spc="4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400" b="1" spc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spc="-4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</a:t>
            </a:r>
            <a:r>
              <a:rPr lang="ru-RU" sz="2400" b="1" spc="-3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400" b="1" spc="-1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ни</a:t>
            </a:r>
            <a:r>
              <a:rPr lang="ru-RU" sz="2400" b="1" spc="-3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400" b="1" spc="1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b="1" spc="125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наука об измерениях, методах и средствах обеспечения единства измерений и методах, и средствах обеспечения их требуемой точности. Любая наука является состоявшейся, если она имеет свой объект, предмет и методы исследования. Предмет любой науки отвечает на вопрос ЧТО ей изучается.</a:t>
            </a:r>
          </a:p>
          <a:p>
            <a:pPr algn="just"/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Предметом метрологии является измерение свойств объектов (длины, массы, плотности и т.д.) и процессов (скорость протекания, </a:t>
            </a:r>
            <a:r>
              <a:rPr lang="ru-RU" sz="2400" spc="25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интенсивность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протекания и др.) с заданной точностью и достоверностью.</a:t>
            </a:r>
          </a:p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9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1125415" y="1928590"/>
            <a:ext cx="96891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Объектом метрологии является физическая величина. Объект науки может быть общим для ряда других наук. Метрологию разделяют на три основных раздела: «Теоретическая метрология», «Прикладная (практическая) метрология» и «Законодательная метрология». Важнейшей задачей метрологии является обеспечение единства измерений.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28211" y="760492"/>
            <a:ext cx="5502532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spc="18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spc="1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8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spc="19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spc="8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spc="2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800" b="1" spc="-4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18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1784297" y="580391"/>
            <a:ext cx="809587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Основные понятия и определения метрологии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8524" y="1316711"/>
            <a:ext cx="1048043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Мера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средство измерения, предназначенное для воспроизведения физической величины заданного размера. </a:t>
            </a:r>
          </a:p>
          <a:p>
            <a:pPr marL="74295" indent="457200" algn="just">
              <a:lnSpc>
                <a:spcPct val="150000"/>
              </a:lnSpc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Физическая величина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одно из свойств физического объекта, общее в качественном отношении для многих физических объектов, но в количественном отношении индивидуальное для каждого физического объекта. Физические величины делятся на измеряемые и оцениваемые. Измеряемые физические величины могут быть выражены количественно в установленных единицах измерения (единицах физической величины).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6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2" name="Прямоугольник 11"/>
          <p:cNvSpPr/>
          <p:nvPr/>
        </p:nvSpPr>
        <p:spPr>
          <a:xfrm>
            <a:off x="1784297" y="580391"/>
            <a:ext cx="809587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Основные понятия и определения метрологии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48640" y="1671308"/>
            <a:ext cx="112682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Оцениваемые физические величины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это величины, для которых единицы измерений не могут быть введены. Их определяют при помощи установленных шкал. Физические величины классифицируются по следующим видам явлений: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вещественные – они описывают физические и физико-химические свойства веществ, материалов и изделий из них;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  <a:tabLst>
                <a:tab pos="845820" algn="l"/>
                <a:tab pos="2191385" algn="l"/>
                <a:tab pos="2448560" algn="l"/>
                <a:tab pos="3477260" algn="l"/>
                <a:tab pos="4822190" algn="l"/>
              </a:tabLs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энергетические – описывают энергетические характеристики процессов преобразования, передачи и поглощение (использование) энергии; 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  <a:tabLst>
                <a:tab pos="845820" algn="l"/>
                <a:tab pos="2191385" algn="l"/>
                <a:tab pos="2448560" algn="l"/>
                <a:tab pos="3477260" algn="l"/>
                <a:tab pos="4822190" algn="l"/>
              </a:tabLs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физические величины, характеризующие протекание процессов во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39285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2" name="Прямоугольник 11"/>
          <p:cNvSpPr/>
          <p:nvPr/>
        </p:nvSpPr>
        <p:spPr>
          <a:xfrm>
            <a:off x="1784297" y="580391"/>
            <a:ext cx="809587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Основные понятия и определения метрологии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61808" y="1316711"/>
            <a:ext cx="1067386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Единицей физической величины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называют физическую величину фиксированного размера, которой условно присвоено числовое значение равное единице, и которое применяется для количественного выражения однородных с ней физических величин.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Различают основные и производные единицы физических величин. Для некоторых физических величин единицы устанавливаются произвольно, такие единицы физических величин называют основными. Производные единицы физических величин получают по формулам из основных единиц физических величин.</a:t>
            </a:r>
          </a:p>
        </p:txBody>
      </p:sp>
    </p:spTree>
    <p:extLst>
      <p:ext uri="{BB962C8B-B14F-4D97-AF65-F5344CB8AC3E}">
        <p14:creationId xmlns:p14="http://schemas.microsoft.com/office/powerpoint/2010/main" val="41011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2" name="Прямоугольник 11"/>
          <p:cNvSpPr/>
          <p:nvPr/>
        </p:nvSpPr>
        <p:spPr>
          <a:xfrm>
            <a:off x="544973" y="1424353"/>
            <a:ext cx="1117556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единиц физических величин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совокупность основных и производных единиц физических величин, относящихся к некоторой системе величин.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Так, в международной системе единиц СИ (Система Интернациональная) принято семь основных единиц физических величин: единица времени – секунда (с), единица длины – метр (м), массы – килограмм (кг), единица силы электрического тока – ампер (А), термодинамической температуры – кельвин (К), силы света – кандела (кд) и единица количества вещества – моль (моль).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84297" y="580391"/>
            <a:ext cx="809587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Основные понятия и определения метрологии</a:t>
            </a:r>
          </a:p>
        </p:txBody>
      </p:sp>
    </p:spTree>
    <p:extLst>
      <p:ext uri="{BB962C8B-B14F-4D97-AF65-F5344CB8AC3E}">
        <p14:creationId xmlns:p14="http://schemas.microsoft.com/office/powerpoint/2010/main" val="4015151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2"/>
          <p:cNvSpPr txBox="1"/>
          <p:nvPr/>
        </p:nvSpPr>
        <p:spPr>
          <a:xfrm>
            <a:off x="2413240" y="65162"/>
            <a:ext cx="7370998" cy="2215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841E1F"/>
                </a:solidFill>
              </a:rPr>
              <a:t>ФГБОУ ВО СТАВРОПОЛЬСКИЙ ГОСУДАРСТВЕННЫЙ АГРАРНЫЙ УНИВЕРСИТЕТ</a:t>
            </a:r>
          </a:p>
        </p:txBody>
      </p:sp>
      <p:pic>
        <p:nvPicPr>
          <p:cNvPr id="6" name="Picture 6" descr="ОСНОВНОЙ герб под резк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22" y="46816"/>
            <a:ext cx="68663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480" y="46816"/>
            <a:ext cx="798996" cy="71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95299" y="351670"/>
            <a:ext cx="1699022" cy="160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9" name="Прямоугольник 8"/>
          <p:cNvSpPr/>
          <p:nvPr/>
        </p:nvSpPr>
        <p:spPr>
          <a:xfrm>
            <a:off x="4310711" y="355144"/>
            <a:ext cx="1699022" cy="1568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0" name="Прямоугольник 9"/>
          <p:cNvSpPr/>
          <p:nvPr/>
        </p:nvSpPr>
        <p:spPr>
          <a:xfrm>
            <a:off x="6132756" y="348413"/>
            <a:ext cx="1699022" cy="156865"/>
          </a:xfrm>
          <a:prstGeom prst="rect">
            <a:avLst/>
          </a:prstGeom>
          <a:gradFill flip="none" rotWithShape="1">
            <a:gsLst>
              <a:gs pos="0">
                <a:srgbClr val="8D2A2B">
                  <a:shade val="30000"/>
                  <a:satMod val="115000"/>
                </a:srgbClr>
              </a:gs>
              <a:gs pos="50000">
                <a:srgbClr val="8D2A2B">
                  <a:shade val="67500"/>
                  <a:satMod val="115000"/>
                </a:srgbClr>
              </a:gs>
              <a:gs pos="100000">
                <a:srgbClr val="8D2A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11" name="Прямоугольник 10"/>
          <p:cNvSpPr/>
          <p:nvPr/>
        </p:nvSpPr>
        <p:spPr>
          <a:xfrm>
            <a:off x="7922654" y="346651"/>
            <a:ext cx="1709682" cy="158626"/>
          </a:xfrm>
          <a:prstGeom prst="rect">
            <a:avLst/>
          </a:prstGeom>
          <a:gradFill flip="none" rotWithShape="1">
            <a:gsLst>
              <a:gs pos="0">
                <a:srgbClr val="9933FF">
                  <a:shade val="30000"/>
                  <a:satMod val="115000"/>
                </a:srgbClr>
              </a:gs>
              <a:gs pos="50000">
                <a:srgbClr val="9933FF">
                  <a:shade val="67500"/>
                  <a:satMod val="115000"/>
                </a:srgbClr>
              </a:gs>
              <a:gs pos="100000">
                <a:srgbClr val="9933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404"/>
          </a:p>
        </p:txBody>
      </p:sp>
      <p:sp>
        <p:nvSpPr>
          <p:cNvPr id="2" name="Прямоугольник 1"/>
          <p:cNvSpPr/>
          <p:nvPr/>
        </p:nvSpPr>
        <p:spPr>
          <a:xfrm>
            <a:off x="756137" y="1305342"/>
            <a:ext cx="111134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Эталон единицы физической величины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средство измерения, предназначенное для хранения и воспроизведения единицы физической величины с целью её передачи другим средствам измерений данной величины.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единство измерений характеризует состояние измерений, когда их результаты выражены в узаконенных единицах, а погрешности известны и не выходят за установленные пределы с заданной вероятностью. </a:t>
            </a:r>
          </a:p>
          <a:p>
            <a:pPr marL="74295"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Погрешность измерения </a:t>
            </a:r>
            <a:r>
              <a:rPr lang="ru-RU" sz="2400" spc="25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отклонение результата измерения от истинного значения измеряемой величины.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84297" y="580391"/>
            <a:ext cx="809587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Основные понятия и определения метрологии</a:t>
            </a:r>
          </a:p>
        </p:txBody>
      </p:sp>
    </p:spTree>
    <p:extLst>
      <p:ext uri="{BB962C8B-B14F-4D97-AF65-F5344CB8AC3E}">
        <p14:creationId xmlns:p14="http://schemas.microsoft.com/office/powerpoint/2010/main" val="397306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914</Words>
  <Application>Microsoft Office PowerPoint</Application>
  <PresentationFormat>Широкоэкранный</PresentationFormat>
  <Paragraphs>68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СтГАУ</dc:creator>
  <cp:lastModifiedBy>СтГАУ</cp:lastModifiedBy>
  <cp:revision>4</cp:revision>
  <dcterms:created xsi:type="dcterms:W3CDTF">2021-09-02T09:09:18Z</dcterms:created>
  <dcterms:modified xsi:type="dcterms:W3CDTF">2021-09-02T11:35:07Z</dcterms:modified>
</cp:coreProperties>
</file>